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4" r:id="rId9"/>
    <p:sldId id="265" r:id="rId10"/>
    <p:sldId id="266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4E80-9740-4351-9F9E-1B72DC2533DF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970CC58-43DF-4F50-BE6A-3866BABE2B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4E80-9740-4351-9F9E-1B72DC2533DF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CC58-43DF-4F50-BE6A-3866BABE2B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4E80-9740-4351-9F9E-1B72DC2533DF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CC58-43DF-4F50-BE6A-3866BABE2B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4E80-9740-4351-9F9E-1B72DC2533DF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CC58-43DF-4F50-BE6A-3866BABE2B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4E80-9740-4351-9F9E-1B72DC2533DF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970CC58-43DF-4F50-BE6A-3866BABE2B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4E80-9740-4351-9F9E-1B72DC2533DF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CC58-43DF-4F50-BE6A-3866BABE2B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4E80-9740-4351-9F9E-1B72DC2533DF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CC58-43DF-4F50-BE6A-3866BABE2B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4E80-9740-4351-9F9E-1B72DC2533DF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CC58-43DF-4F50-BE6A-3866BABE2B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4E80-9740-4351-9F9E-1B72DC2533DF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CC58-43DF-4F50-BE6A-3866BABE2B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4E80-9740-4351-9F9E-1B72DC2533DF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CC58-43DF-4F50-BE6A-3866BABE2B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4E80-9740-4351-9F9E-1B72DC2533DF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970CC58-43DF-4F50-BE6A-3866BABE2B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71A4E80-9740-4351-9F9E-1B72DC2533DF}" type="datetimeFigureOut">
              <a:rPr lang="en-US" smtClean="0"/>
              <a:pPr/>
              <a:t>10/27/2011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970CC58-43DF-4F50-BE6A-3866BABE2B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6" Type="http://schemas.openxmlformats.org/officeDocument/2006/relationships/image" Target="../media/image10.png"/><Relationship Id="rId5" Type="http://schemas.openxmlformats.org/officeDocument/2006/relationships/image" Target="../media/image9.wmf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Adjetivos</a:t>
            </a:r>
            <a:r>
              <a:rPr lang="en-US" dirty="0" smtClean="0"/>
              <a:t>—</a:t>
            </a:r>
            <a:r>
              <a:rPr lang="en-US" dirty="0" err="1" smtClean="0"/>
              <a:t>masculino</a:t>
            </a:r>
            <a:r>
              <a:rPr lang="en-US" dirty="0" smtClean="0"/>
              <a:t>/</a:t>
            </a:r>
            <a:r>
              <a:rPr lang="en-US" dirty="0" err="1" smtClean="0"/>
              <a:t>femenino</a:t>
            </a:r>
            <a:r>
              <a:rPr lang="en-US" dirty="0" smtClean="0"/>
              <a:t>/singular/plural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¿</a:t>
            </a:r>
            <a:r>
              <a:rPr lang="en-US" dirty="0" err="1" smtClean="0"/>
              <a:t>Cómo</a:t>
            </a:r>
            <a:r>
              <a:rPr lang="en-US" dirty="0" smtClean="0"/>
              <a:t> son los </a:t>
            </a:r>
            <a:r>
              <a:rPr lang="en-US" dirty="0" err="1" smtClean="0"/>
              <a:t>niños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Los </a:t>
            </a:r>
            <a:r>
              <a:rPr lang="en-US" dirty="0" err="1" smtClean="0"/>
              <a:t>niños</a:t>
            </a:r>
            <a:r>
              <a:rPr lang="en-US" dirty="0" smtClean="0"/>
              <a:t> son </a:t>
            </a:r>
            <a:r>
              <a:rPr lang="en-US" dirty="0" err="1" smtClean="0"/>
              <a:t>creativ</a:t>
            </a:r>
            <a:r>
              <a:rPr lang="en-US" b="1" dirty="0" err="1" smtClean="0"/>
              <a:t>os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Los </a:t>
            </a:r>
            <a:r>
              <a:rPr lang="en-US" dirty="0" err="1" smtClean="0"/>
              <a:t>niños</a:t>
            </a:r>
            <a:r>
              <a:rPr lang="en-US" dirty="0" smtClean="0"/>
              <a:t> son </a:t>
            </a:r>
            <a:r>
              <a:rPr lang="en-US" dirty="0" err="1" smtClean="0"/>
              <a:t>talentos</a:t>
            </a:r>
            <a:r>
              <a:rPr lang="en-US" b="1" dirty="0" err="1" smtClean="0"/>
              <a:t>os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Ellos</a:t>
            </a:r>
            <a:r>
              <a:rPr lang="en-US" dirty="0" smtClean="0"/>
              <a:t> son </a:t>
            </a:r>
            <a:r>
              <a:rPr lang="en-US" dirty="0" err="1" smtClean="0"/>
              <a:t>artístic</a:t>
            </a:r>
            <a:r>
              <a:rPr lang="en-US" b="1" dirty="0" err="1" smtClean="0"/>
              <a:t>as</a:t>
            </a:r>
            <a:r>
              <a:rPr lang="en-US" dirty="0" smtClean="0"/>
              <a:t>.</a:t>
            </a:r>
          </a:p>
        </p:txBody>
      </p:sp>
      <p:pic>
        <p:nvPicPr>
          <p:cNvPr id="22530" name="Picture 2" descr="http://www.joe-ks.com/archives_jun2006/PaintShopPro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2895979"/>
            <a:ext cx="5276850" cy="39620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Practicamos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 Carla le </a:t>
            </a:r>
            <a:r>
              <a:rPr lang="en-US" dirty="0" err="1" smtClean="0"/>
              <a:t>gusta</a:t>
            </a:r>
            <a:r>
              <a:rPr lang="en-US" dirty="0" smtClean="0"/>
              <a:t> mucho </a:t>
            </a:r>
            <a:r>
              <a:rPr lang="en-US" dirty="0" err="1" smtClean="0"/>
              <a:t>pintar</a:t>
            </a:r>
            <a:r>
              <a:rPr lang="en-US" dirty="0" smtClean="0"/>
              <a:t>.  Ella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u="sng" dirty="0" smtClean="0"/>
              <a:t>			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Juan no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bajo</a:t>
            </a:r>
            <a:r>
              <a:rPr lang="en-US" dirty="0" smtClean="0"/>
              <a:t>.  Es </a:t>
            </a:r>
            <a:r>
              <a:rPr lang="en-US" u="sng" dirty="0" smtClean="0"/>
              <a:t>				</a:t>
            </a:r>
            <a:r>
              <a:rPr lang="en-US" dirty="0" smtClean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Claudia </a:t>
            </a:r>
            <a:r>
              <a:rPr lang="en-US" dirty="0" err="1" smtClean="0"/>
              <a:t>estudia</a:t>
            </a:r>
            <a:r>
              <a:rPr lang="en-US" dirty="0" smtClean="0"/>
              <a:t> mucho y </a:t>
            </a:r>
            <a:r>
              <a:rPr lang="en-US" dirty="0" err="1" smtClean="0"/>
              <a:t>saca</a:t>
            </a:r>
            <a:r>
              <a:rPr lang="en-US" dirty="0" smtClean="0"/>
              <a:t> </a:t>
            </a:r>
            <a:r>
              <a:rPr lang="en-US" dirty="0" err="1" smtClean="0"/>
              <a:t>buenas</a:t>
            </a:r>
            <a:r>
              <a:rPr lang="en-US" dirty="0" smtClean="0"/>
              <a:t> </a:t>
            </a:r>
            <a:r>
              <a:rPr lang="en-US" dirty="0" err="1" smtClean="0"/>
              <a:t>notas</a:t>
            </a:r>
            <a:r>
              <a:rPr lang="en-US" dirty="0" smtClean="0"/>
              <a:t> en los </a:t>
            </a:r>
            <a:r>
              <a:rPr lang="en-US" dirty="0" err="1" smtClean="0"/>
              <a:t>exámenes</a:t>
            </a:r>
            <a:r>
              <a:rPr lang="en-US" dirty="0" smtClean="0"/>
              <a:t>.  Ella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u="sng" dirty="0" smtClean="0"/>
              <a:t>				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Paco</a:t>
            </a:r>
            <a:r>
              <a:rPr lang="en-US" dirty="0" smtClean="0"/>
              <a:t> y Juan son </a:t>
            </a:r>
            <a:r>
              <a:rPr lang="en-US" dirty="0" err="1" smtClean="0"/>
              <a:t>hermanos</a:t>
            </a:r>
            <a:r>
              <a:rPr lang="en-US" dirty="0" smtClean="0"/>
              <a:t>.  </a:t>
            </a:r>
            <a:r>
              <a:rPr lang="en-US" dirty="0" err="1" smtClean="0"/>
              <a:t>Ellos</a:t>
            </a:r>
            <a:r>
              <a:rPr lang="en-US" dirty="0" smtClean="0"/>
              <a:t> </a:t>
            </a:r>
            <a:r>
              <a:rPr lang="en-US" dirty="0" err="1" smtClean="0"/>
              <a:t>miran</a:t>
            </a:r>
            <a:r>
              <a:rPr lang="en-US" dirty="0" smtClean="0"/>
              <a:t> </a:t>
            </a:r>
            <a:r>
              <a:rPr lang="en-US" dirty="0" err="1" smtClean="0"/>
              <a:t>mucha</a:t>
            </a:r>
            <a:r>
              <a:rPr lang="en-US" dirty="0" smtClean="0"/>
              <a:t> </a:t>
            </a:r>
            <a:r>
              <a:rPr lang="en-US" dirty="0" err="1" smtClean="0"/>
              <a:t>televisión</a:t>
            </a:r>
            <a:r>
              <a:rPr lang="en-US" dirty="0" smtClean="0"/>
              <a:t> y no </a:t>
            </a:r>
            <a:r>
              <a:rPr lang="en-US" dirty="0" err="1" smtClean="0"/>
              <a:t>hacen</a:t>
            </a:r>
            <a:r>
              <a:rPr lang="en-US" dirty="0" smtClean="0"/>
              <a:t> la </a:t>
            </a:r>
            <a:r>
              <a:rPr lang="en-US" dirty="0" err="1" smtClean="0"/>
              <a:t>tarea</a:t>
            </a:r>
            <a:r>
              <a:rPr lang="en-US" dirty="0" smtClean="0"/>
              <a:t>.  </a:t>
            </a:r>
            <a:r>
              <a:rPr lang="en-US" dirty="0" err="1" smtClean="0"/>
              <a:t>Ellos</a:t>
            </a:r>
            <a:r>
              <a:rPr lang="en-US" dirty="0" smtClean="0"/>
              <a:t> son </a:t>
            </a:r>
            <a:r>
              <a:rPr lang="en-US" u="sng" dirty="0" smtClean="0"/>
              <a:t>				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Brian </a:t>
            </a:r>
            <a:r>
              <a:rPr lang="en-US" dirty="0" err="1" smtClean="0"/>
              <a:t>practica</a:t>
            </a:r>
            <a:r>
              <a:rPr lang="en-US" dirty="0" smtClean="0"/>
              <a:t> </a:t>
            </a:r>
            <a:r>
              <a:rPr lang="en-US" dirty="0" err="1" smtClean="0"/>
              <a:t>fútbol</a:t>
            </a:r>
            <a:r>
              <a:rPr lang="en-US" dirty="0" smtClean="0"/>
              <a:t> y </a:t>
            </a:r>
            <a:r>
              <a:rPr lang="en-US" dirty="0" err="1" smtClean="0"/>
              <a:t>béisbol</a:t>
            </a:r>
            <a:r>
              <a:rPr lang="en-US" dirty="0" smtClean="0"/>
              <a:t>.  Brian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u="sng" dirty="0" smtClean="0"/>
              <a:t>			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Mis</a:t>
            </a:r>
            <a:r>
              <a:rPr lang="en-US" dirty="0" smtClean="0"/>
              <a:t> dos </a:t>
            </a:r>
            <a:r>
              <a:rPr lang="en-US" dirty="0" err="1" smtClean="0"/>
              <a:t>abuelas</a:t>
            </a:r>
            <a:r>
              <a:rPr lang="en-US" dirty="0" smtClean="0"/>
              <a:t> </a:t>
            </a:r>
            <a:r>
              <a:rPr lang="en-US" dirty="0" err="1" smtClean="0"/>
              <a:t>comen</a:t>
            </a:r>
            <a:r>
              <a:rPr lang="en-US" dirty="0" smtClean="0"/>
              <a:t> mucho chocolate y no </a:t>
            </a:r>
            <a:r>
              <a:rPr lang="en-US" dirty="0" err="1" smtClean="0"/>
              <a:t>visitan</a:t>
            </a:r>
            <a:r>
              <a:rPr lang="en-US" dirty="0" smtClean="0"/>
              <a:t> el </a:t>
            </a:r>
            <a:r>
              <a:rPr lang="en-US" dirty="0" err="1" smtClean="0"/>
              <a:t>gimnasio</a:t>
            </a:r>
            <a:r>
              <a:rPr lang="en-US" dirty="0" smtClean="0"/>
              <a:t> </a:t>
            </a:r>
            <a:r>
              <a:rPr lang="en-US" dirty="0" err="1" smtClean="0"/>
              <a:t>nunca</a:t>
            </a:r>
            <a:r>
              <a:rPr lang="en-US" dirty="0" smtClean="0"/>
              <a:t>.  </a:t>
            </a:r>
            <a:r>
              <a:rPr lang="en-US" dirty="0" err="1" smtClean="0"/>
              <a:t>Ellas</a:t>
            </a:r>
            <a:r>
              <a:rPr lang="en-US" dirty="0" smtClean="0"/>
              <a:t> son </a:t>
            </a:r>
            <a:r>
              <a:rPr lang="en-US" u="sng" dirty="0" smtClean="0"/>
              <a:t>				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143000"/>
          </a:xfrm>
        </p:spPr>
        <p:txBody>
          <a:bodyPr/>
          <a:lstStyle/>
          <a:p>
            <a:r>
              <a:rPr lang="en-US" dirty="0" err="1" smtClean="0"/>
              <a:t>Adjetivos</a:t>
            </a:r>
            <a:r>
              <a:rPr lang="en-US" dirty="0" smtClean="0"/>
              <a:t> en –o:	</a:t>
            </a:r>
            <a:r>
              <a:rPr lang="en-US" dirty="0" err="1" smtClean="0"/>
              <a:t>mas</a:t>
            </a:r>
            <a:r>
              <a:rPr lang="en-US" dirty="0" smtClean="0"/>
              <a:t>/fem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229600" cy="5562600"/>
          </a:xfrm>
        </p:spPr>
        <p:txBody>
          <a:bodyPr>
            <a:normAutofit lnSpcReduction="10000"/>
          </a:bodyPr>
          <a:lstStyle/>
          <a:p>
            <a:r>
              <a:rPr lang="en-US" sz="2800" dirty="0" err="1" smtClean="0"/>
              <a:t>Adjetivos</a:t>
            </a:r>
            <a:r>
              <a:rPr lang="en-US" sz="2800" dirty="0" smtClean="0"/>
              <a:t> </a:t>
            </a:r>
            <a:r>
              <a:rPr lang="en-US" sz="2800" dirty="0" err="1" smtClean="0"/>
              <a:t>que</a:t>
            </a:r>
            <a:r>
              <a:rPr lang="en-US" sz="2800" dirty="0" smtClean="0"/>
              <a:t> </a:t>
            </a:r>
            <a:r>
              <a:rPr lang="en-US" sz="2800" dirty="0" err="1" smtClean="0"/>
              <a:t>terminan</a:t>
            </a:r>
            <a:r>
              <a:rPr lang="en-US" sz="2800" dirty="0" smtClean="0"/>
              <a:t> con “o”</a:t>
            </a:r>
          </a:p>
          <a:p>
            <a:pPr lvl="1"/>
            <a:r>
              <a:rPr lang="en-US" sz="2800" dirty="0" err="1" smtClean="0"/>
              <a:t>Bajo</a:t>
            </a:r>
            <a:endParaRPr lang="en-US" sz="2800" dirty="0" smtClean="0"/>
          </a:p>
          <a:p>
            <a:pPr lvl="1"/>
            <a:r>
              <a:rPr lang="en-US" sz="2800" dirty="0" smtClean="0"/>
              <a:t>Alto</a:t>
            </a:r>
          </a:p>
          <a:p>
            <a:pPr lvl="1"/>
            <a:r>
              <a:rPr lang="es-DO" sz="2800" dirty="0" smtClean="0"/>
              <a:t>Cómico</a:t>
            </a:r>
          </a:p>
          <a:p>
            <a:pPr lvl="1"/>
            <a:r>
              <a:rPr lang="en-US" sz="2800" dirty="0" smtClean="0"/>
              <a:t>Bonito</a:t>
            </a:r>
          </a:p>
          <a:p>
            <a:pPr lvl="2"/>
            <a:r>
              <a:rPr lang="en-US" sz="2800" dirty="0" smtClean="0"/>
              <a:t>Ricardo </a:t>
            </a:r>
            <a:r>
              <a:rPr lang="en-US" sz="2800" dirty="0" err="1" smtClean="0"/>
              <a:t>es</a:t>
            </a:r>
            <a:r>
              <a:rPr lang="en-US" sz="2800" dirty="0" smtClean="0"/>
              <a:t> </a:t>
            </a:r>
            <a:r>
              <a:rPr lang="en-US" sz="2800" dirty="0" err="1" smtClean="0"/>
              <a:t>bajo</a:t>
            </a:r>
            <a:r>
              <a:rPr lang="en-US" sz="2800" dirty="0" smtClean="0"/>
              <a:t> y </a:t>
            </a:r>
            <a:r>
              <a:rPr lang="en-US" sz="2800" dirty="0" err="1" smtClean="0"/>
              <a:t>atractivo</a:t>
            </a:r>
            <a:r>
              <a:rPr lang="en-US" sz="2800" dirty="0" smtClean="0"/>
              <a:t>. </a:t>
            </a:r>
          </a:p>
          <a:p>
            <a:r>
              <a:rPr lang="en-US" sz="2800" dirty="0" smtClean="0"/>
              <a:t>La forma </a:t>
            </a:r>
            <a:r>
              <a:rPr lang="en-US" sz="2800" dirty="0" err="1" smtClean="0"/>
              <a:t>feminina</a:t>
            </a:r>
            <a:r>
              <a:rPr lang="en-US" sz="2800" dirty="0" smtClean="0"/>
              <a:t> </a:t>
            </a:r>
            <a:r>
              <a:rPr lang="en-US" sz="2800" dirty="0" err="1" smtClean="0"/>
              <a:t>es</a:t>
            </a:r>
            <a:r>
              <a:rPr lang="en-US" sz="2800" dirty="0" smtClean="0"/>
              <a:t> con “a”</a:t>
            </a:r>
          </a:p>
          <a:p>
            <a:pPr lvl="1"/>
            <a:r>
              <a:rPr lang="en-US" sz="2800" dirty="0" err="1" smtClean="0"/>
              <a:t>bajo</a:t>
            </a:r>
            <a:r>
              <a:rPr lang="en-US" sz="2800" dirty="0" err="1" smtClean="0">
                <a:sym typeface="Wingdings" pitchFamily="2" charset="2"/>
              </a:rPr>
              <a:t>baj</a:t>
            </a:r>
            <a:r>
              <a:rPr lang="en-US" sz="2800" dirty="0" err="1" smtClean="0">
                <a:solidFill>
                  <a:srgbClr val="FF0000"/>
                </a:solidFill>
                <a:sym typeface="Wingdings" pitchFamily="2" charset="2"/>
              </a:rPr>
              <a:t>a</a:t>
            </a:r>
            <a:endParaRPr lang="en-US" sz="2800" dirty="0" smtClean="0">
              <a:solidFill>
                <a:srgbClr val="FF0000"/>
              </a:solidFill>
              <a:sym typeface="Wingdings" pitchFamily="2" charset="2"/>
            </a:endParaRPr>
          </a:p>
          <a:p>
            <a:pPr lvl="1"/>
            <a:r>
              <a:rPr lang="en-US" sz="2800" dirty="0" err="1" smtClean="0">
                <a:sym typeface="Wingdings" pitchFamily="2" charset="2"/>
              </a:rPr>
              <a:t>Altoalt</a:t>
            </a:r>
            <a:r>
              <a:rPr lang="en-US" sz="2800" dirty="0" err="1" smtClean="0">
                <a:solidFill>
                  <a:srgbClr val="FF0000"/>
                </a:solidFill>
                <a:sym typeface="Wingdings" pitchFamily="2" charset="2"/>
              </a:rPr>
              <a:t>a</a:t>
            </a:r>
            <a:endParaRPr lang="en-US" sz="2800" dirty="0" smtClean="0">
              <a:sym typeface="Wingdings" pitchFamily="2" charset="2"/>
            </a:endParaRPr>
          </a:p>
          <a:p>
            <a:pPr lvl="1"/>
            <a:r>
              <a:rPr lang="es-DO" sz="2800" dirty="0" smtClean="0"/>
              <a:t>Cómico </a:t>
            </a:r>
            <a:r>
              <a:rPr lang="en-US" sz="2800" dirty="0" smtClean="0">
                <a:sym typeface="Wingdings" pitchFamily="2" charset="2"/>
              </a:rPr>
              <a:t></a:t>
            </a:r>
            <a:r>
              <a:rPr lang="es-DO" sz="2800" dirty="0" smtClean="0"/>
              <a:t> cómic</a:t>
            </a:r>
            <a:r>
              <a:rPr lang="en-US" sz="2800" dirty="0" smtClean="0">
                <a:solidFill>
                  <a:srgbClr val="FF0000"/>
                </a:solidFill>
                <a:sym typeface="Wingdings" pitchFamily="2" charset="2"/>
              </a:rPr>
              <a:t>a</a:t>
            </a:r>
            <a:endParaRPr lang="en-US" sz="2800" dirty="0" smtClean="0">
              <a:sym typeface="Wingdings" pitchFamily="2" charset="2"/>
            </a:endParaRPr>
          </a:p>
          <a:p>
            <a:pPr lvl="1"/>
            <a:r>
              <a:rPr lang="en-US" sz="2800" dirty="0" err="1" smtClean="0">
                <a:sym typeface="Wingdings" pitchFamily="2" charset="2"/>
              </a:rPr>
              <a:t>Bonitobonit</a:t>
            </a:r>
            <a:r>
              <a:rPr lang="en-US" sz="2800" dirty="0" err="1" smtClean="0">
                <a:solidFill>
                  <a:srgbClr val="FF0000"/>
                </a:solidFill>
                <a:sym typeface="Wingdings" pitchFamily="2" charset="2"/>
              </a:rPr>
              <a:t>a</a:t>
            </a:r>
            <a:endParaRPr lang="en-US" sz="2800" dirty="0" smtClean="0">
              <a:sym typeface="Wingdings" pitchFamily="2" charset="2"/>
            </a:endParaRPr>
          </a:p>
          <a:p>
            <a:pPr lvl="2"/>
            <a:r>
              <a:rPr lang="en-US" sz="2800" dirty="0" smtClean="0">
                <a:sym typeface="Wingdings" pitchFamily="2" charset="2"/>
              </a:rPr>
              <a:t>Carla </a:t>
            </a:r>
            <a:r>
              <a:rPr lang="en-US" sz="2800" dirty="0" err="1" smtClean="0">
                <a:sym typeface="Wingdings" pitchFamily="2" charset="2"/>
              </a:rPr>
              <a:t>es</a:t>
            </a:r>
            <a:r>
              <a:rPr lang="en-US" sz="2800" dirty="0" smtClean="0">
                <a:sym typeface="Wingdings" pitchFamily="2" charset="2"/>
              </a:rPr>
              <a:t> </a:t>
            </a:r>
            <a:r>
              <a:rPr lang="en-US" sz="2800" dirty="0" err="1" smtClean="0">
                <a:sym typeface="Wingdings" pitchFamily="2" charset="2"/>
              </a:rPr>
              <a:t>baj</a:t>
            </a:r>
            <a:r>
              <a:rPr lang="en-US" sz="2800" dirty="0" err="1" smtClean="0">
                <a:solidFill>
                  <a:srgbClr val="FF0000"/>
                </a:solidFill>
                <a:sym typeface="Wingdings" pitchFamily="2" charset="2"/>
              </a:rPr>
              <a:t>a</a:t>
            </a:r>
            <a:r>
              <a:rPr lang="en-US" sz="2800" dirty="0" smtClean="0">
                <a:sym typeface="Wingdings" pitchFamily="2" charset="2"/>
              </a:rPr>
              <a:t> y </a:t>
            </a:r>
            <a:r>
              <a:rPr lang="en-US" sz="2800" dirty="0" err="1" smtClean="0">
                <a:sym typeface="Wingdings" pitchFamily="2" charset="2"/>
              </a:rPr>
              <a:t>atractiv</a:t>
            </a:r>
            <a:r>
              <a:rPr lang="en-US" sz="2800" dirty="0" err="1" smtClean="0">
                <a:solidFill>
                  <a:srgbClr val="FF0000"/>
                </a:solidFill>
                <a:sym typeface="Wingdings" pitchFamily="2" charset="2"/>
              </a:rPr>
              <a:t>a</a:t>
            </a:r>
            <a:r>
              <a:rPr lang="en-US" sz="2800" dirty="0" smtClean="0">
                <a:sym typeface="Wingdings" pitchFamily="2" charset="2"/>
              </a:rPr>
              <a:t>. </a:t>
            </a:r>
            <a:endParaRPr lang="en-US" sz="2800" dirty="0" smtClean="0"/>
          </a:p>
          <a:p>
            <a:pPr lvl="1"/>
            <a:endParaRPr lang="en-US" dirty="0"/>
          </a:p>
        </p:txBody>
      </p:sp>
      <p:pic>
        <p:nvPicPr>
          <p:cNvPr id="1026" name="Picture 2" descr="C:\Documents and Settings\User\Local Settings\Temporary Internet Files\Content.IE5\7MRLH7F8\MCj0078704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1219200"/>
            <a:ext cx="2065338" cy="4010025"/>
          </a:xfrm>
          <a:prstGeom prst="rect">
            <a:avLst/>
          </a:prstGeom>
          <a:noFill/>
        </p:spPr>
      </p:pic>
      <p:pic>
        <p:nvPicPr>
          <p:cNvPr id="1027" name="Picture 3" descr="C:\Documents and Settings\User\Local Settings\Temporary Internet Files\Content.IE5\RLCYQKS7\MCj0432441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1447800"/>
            <a:ext cx="1816100" cy="1600200"/>
          </a:xfrm>
          <a:prstGeom prst="rect">
            <a:avLst/>
          </a:prstGeom>
          <a:noFill/>
        </p:spPr>
      </p:pic>
      <p:pic>
        <p:nvPicPr>
          <p:cNvPr id="1028" name="Picture 4" descr="C:\Documents and Settings\User\Local Settings\Temporary Internet Files\Content.IE5\34PVDJFB\MCj0446550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9600" y="4114800"/>
            <a:ext cx="1639519" cy="1762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dirty="0" err="1" smtClean="0"/>
              <a:t>Adjetivos</a:t>
            </a:r>
            <a:r>
              <a:rPr lang="en-US" dirty="0" smtClean="0"/>
              <a:t> en –o: sing/plural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295400"/>
            <a:ext cx="8153400" cy="5029200"/>
          </a:xfrm>
        </p:spPr>
        <p:txBody>
          <a:bodyPr>
            <a:normAutofit lnSpcReduction="10000"/>
          </a:bodyPr>
          <a:lstStyle/>
          <a:p>
            <a:r>
              <a:rPr lang="es-DO" sz="4000" dirty="0" smtClean="0"/>
              <a:t>Adjetivos que terminan con “o”/“a”</a:t>
            </a:r>
          </a:p>
          <a:p>
            <a:pPr lvl="1"/>
            <a:r>
              <a:rPr lang="es-DO" sz="4000" dirty="0" smtClean="0"/>
              <a:t>Bajo/baja</a:t>
            </a:r>
          </a:p>
          <a:p>
            <a:pPr lvl="1"/>
            <a:r>
              <a:rPr lang="es-DO" sz="4000" dirty="0" smtClean="0"/>
              <a:t>Alto/alta</a:t>
            </a:r>
          </a:p>
          <a:p>
            <a:pPr lvl="2"/>
            <a:r>
              <a:rPr lang="es-DO" sz="4000" dirty="0" smtClean="0"/>
              <a:t>Luis es alto.  Carmen es guap</a:t>
            </a:r>
            <a:r>
              <a:rPr lang="es-DO" sz="4000" dirty="0" smtClean="0">
                <a:solidFill>
                  <a:srgbClr val="FF0000"/>
                </a:solidFill>
              </a:rPr>
              <a:t>a</a:t>
            </a:r>
            <a:r>
              <a:rPr lang="es-DO" sz="4000" dirty="0" smtClean="0"/>
              <a:t>. </a:t>
            </a:r>
          </a:p>
          <a:p>
            <a:r>
              <a:rPr lang="es-DO" sz="4000" dirty="0" smtClean="0"/>
              <a:t>La forma plural es fácil.  Escribe una “s”</a:t>
            </a:r>
          </a:p>
          <a:p>
            <a:pPr lvl="1"/>
            <a:r>
              <a:rPr lang="es-DO" sz="4000" dirty="0" err="1" smtClean="0"/>
              <a:t>bajo</a:t>
            </a:r>
            <a:r>
              <a:rPr lang="es-DO" sz="4000" dirty="0" err="1" smtClean="0">
                <a:sym typeface="Wingdings" pitchFamily="2" charset="2"/>
              </a:rPr>
              <a:t>baj</a:t>
            </a:r>
            <a:r>
              <a:rPr lang="es-DO" sz="4000" dirty="0" err="1" smtClean="0">
                <a:solidFill>
                  <a:srgbClr val="00B050"/>
                </a:solidFill>
                <a:sym typeface="Wingdings" pitchFamily="2" charset="2"/>
              </a:rPr>
              <a:t>os</a:t>
            </a:r>
            <a:endParaRPr lang="es-DO" sz="4000" dirty="0" smtClean="0">
              <a:solidFill>
                <a:srgbClr val="00B050"/>
              </a:solidFill>
              <a:sym typeface="Wingdings" pitchFamily="2" charset="2"/>
            </a:endParaRPr>
          </a:p>
          <a:p>
            <a:pPr lvl="1"/>
            <a:r>
              <a:rPr lang="es-DO" sz="4000" dirty="0" err="1" smtClean="0">
                <a:sym typeface="Wingdings" pitchFamily="2" charset="2"/>
              </a:rPr>
              <a:t>Altaalt</a:t>
            </a:r>
            <a:r>
              <a:rPr lang="es-DO" sz="4000" dirty="0" err="1" smtClean="0">
                <a:solidFill>
                  <a:srgbClr val="00B050"/>
                </a:solidFill>
                <a:sym typeface="Wingdings" pitchFamily="2" charset="2"/>
              </a:rPr>
              <a:t>as</a:t>
            </a:r>
            <a:endParaRPr lang="es-DO" sz="4000" dirty="0" smtClean="0">
              <a:solidFill>
                <a:srgbClr val="00B050"/>
              </a:solidFill>
              <a:sym typeface="Wingdings" pitchFamily="2" charset="2"/>
            </a:endParaRPr>
          </a:p>
          <a:p>
            <a:pPr lvl="1"/>
            <a:r>
              <a:rPr lang="es-DO" sz="4000" dirty="0" smtClean="0">
                <a:sym typeface="Wingdings" pitchFamily="2" charset="2"/>
              </a:rPr>
              <a:t>Ellos son alt</a:t>
            </a:r>
            <a:r>
              <a:rPr lang="es-DO" sz="4000" dirty="0" smtClean="0">
                <a:solidFill>
                  <a:srgbClr val="00B050"/>
                </a:solidFill>
                <a:sym typeface="Wingdings" pitchFamily="2" charset="2"/>
              </a:rPr>
              <a:t>os</a:t>
            </a:r>
            <a:r>
              <a:rPr lang="es-DO" sz="4000" dirty="0" smtClean="0">
                <a:sym typeface="Wingdings" pitchFamily="2" charset="2"/>
              </a:rPr>
              <a:t>.  Ellas son guap</a:t>
            </a:r>
            <a:r>
              <a:rPr lang="es-DO" sz="4000" dirty="0" smtClean="0">
                <a:solidFill>
                  <a:srgbClr val="00B050"/>
                </a:solidFill>
                <a:sym typeface="Wingdings" pitchFamily="2" charset="2"/>
              </a:rPr>
              <a:t>as</a:t>
            </a:r>
            <a:r>
              <a:rPr lang="es-DO" sz="4000" dirty="0" smtClean="0">
                <a:sym typeface="Wingdings" pitchFamily="2" charset="2"/>
              </a:rPr>
              <a:t>. </a:t>
            </a:r>
            <a:endParaRPr lang="es-DO" sz="40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7772400" cy="1143000"/>
          </a:xfrm>
        </p:spPr>
        <p:txBody>
          <a:bodyPr/>
          <a:lstStyle/>
          <a:p>
            <a:r>
              <a:rPr lang="en-US" dirty="0" err="1" smtClean="0"/>
              <a:t>Adjetivos</a:t>
            </a:r>
            <a:r>
              <a:rPr lang="en-US" dirty="0" smtClean="0"/>
              <a:t> en –e: </a:t>
            </a:r>
            <a:r>
              <a:rPr lang="en-US" dirty="0" err="1" smtClean="0"/>
              <a:t>mas</a:t>
            </a:r>
            <a:r>
              <a:rPr lang="en-US" dirty="0" smtClean="0"/>
              <a:t>/fem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90600"/>
            <a:ext cx="8610600" cy="58674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Adjetivos</a:t>
            </a:r>
            <a:r>
              <a:rPr lang="en-US" sz="3200" dirty="0" smtClean="0"/>
              <a:t> </a:t>
            </a:r>
            <a:r>
              <a:rPr lang="en-US" sz="3200" dirty="0" err="1" smtClean="0"/>
              <a:t>que</a:t>
            </a:r>
            <a:r>
              <a:rPr lang="en-US" sz="3200" dirty="0" smtClean="0"/>
              <a:t> </a:t>
            </a:r>
            <a:r>
              <a:rPr lang="en-US" sz="3200" dirty="0" err="1" smtClean="0"/>
              <a:t>terminan</a:t>
            </a:r>
            <a:r>
              <a:rPr lang="en-US" sz="3200" dirty="0" smtClean="0"/>
              <a:t> con “e”</a:t>
            </a:r>
          </a:p>
          <a:p>
            <a:pPr lvl="1"/>
            <a:r>
              <a:rPr lang="en-US" sz="3200" dirty="0" err="1" smtClean="0"/>
              <a:t>Inteligente</a:t>
            </a:r>
            <a:endParaRPr lang="en-US" sz="3200" dirty="0" smtClean="0"/>
          </a:p>
          <a:p>
            <a:pPr lvl="1"/>
            <a:r>
              <a:rPr lang="en-US" sz="3200" dirty="0" smtClean="0"/>
              <a:t>Grande</a:t>
            </a:r>
          </a:p>
          <a:p>
            <a:pPr lvl="1"/>
            <a:r>
              <a:rPr lang="en-US" sz="3200" dirty="0" smtClean="0"/>
              <a:t>Raul </a:t>
            </a:r>
            <a:r>
              <a:rPr lang="en-US" sz="3200" dirty="0" err="1" smtClean="0"/>
              <a:t>es</a:t>
            </a:r>
            <a:r>
              <a:rPr lang="en-US" sz="3200" dirty="0" smtClean="0"/>
              <a:t> </a:t>
            </a:r>
            <a:r>
              <a:rPr lang="en-US" sz="3200" dirty="0" err="1" smtClean="0"/>
              <a:t>inteligente</a:t>
            </a:r>
            <a:r>
              <a:rPr lang="en-US" sz="3200" dirty="0" smtClean="0"/>
              <a:t>.</a:t>
            </a:r>
          </a:p>
          <a:p>
            <a:pPr lvl="1"/>
            <a:r>
              <a:rPr lang="en-US" sz="3200" dirty="0" smtClean="0"/>
              <a:t>El </a:t>
            </a:r>
            <a:r>
              <a:rPr lang="en-US" sz="3200" dirty="0" err="1" smtClean="0"/>
              <a:t>escritorio</a:t>
            </a:r>
            <a:r>
              <a:rPr lang="en-US" sz="3200" dirty="0" smtClean="0"/>
              <a:t> </a:t>
            </a:r>
            <a:r>
              <a:rPr lang="en-US" sz="3200" dirty="0" err="1" smtClean="0"/>
              <a:t>es</a:t>
            </a:r>
            <a:r>
              <a:rPr lang="en-US" sz="3200" dirty="0" smtClean="0"/>
              <a:t> </a:t>
            </a:r>
            <a:r>
              <a:rPr lang="en-US" sz="3200" dirty="0" err="1" smtClean="0"/>
              <a:t>grande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La forma </a:t>
            </a:r>
            <a:r>
              <a:rPr lang="en-US" sz="3200" dirty="0" err="1" smtClean="0"/>
              <a:t>femenina</a:t>
            </a:r>
            <a:r>
              <a:rPr lang="en-US" sz="3200" dirty="0" smtClean="0"/>
              <a:t> NO </a:t>
            </a:r>
            <a:r>
              <a:rPr lang="en-US" sz="3200" dirty="0" err="1" smtClean="0"/>
              <a:t>es</a:t>
            </a:r>
            <a:r>
              <a:rPr lang="en-US" sz="3200" dirty="0" smtClean="0"/>
              <a:t> </a:t>
            </a:r>
            <a:r>
              <a:rPr lang="en-US" sz="3200" dirty="0" err="1" smtClean="0"/>
              <a:t>diferente</a:t>
            </a:r>
            <a:r>
              <a:rPr lang="en-US" sz="3200" dirty="0" smtClean="0"/>
              <a:t>…</a:t>
            </a:r>
            <a:r>
              <a:rPr lang="en-US" sz="3200" dirty="0" err="1" smtClean="0"/>
              <a:t>termina</a:t>
            </a:r>
            <a:r>
              <a:rPr lang="en-US" sz="3200" dirty="0" smtClean="0"/>
              <a:t> con “e”</a:t>
            </a:r>
          </a:p>
          <a:p>
            <a:pPr lvl="1"/>
            <a:r>
              <a:rPr lang="en-US" sz="3200" dirty="0" err="1" smtClean="0"/>
              <a:t>Inteligente</a:t>
            </a:r>
            <a:r>
              <a:rPr lang="en-US" sz="3200" dirty="0" smtClean="0">
                <a:sym typeface="Wingdings" pitchFamily="2" charset="2"/>
              </a:rPr>
              <a:t></a:t>
            </a:r>
            <a:r>
              <a:rPr lang="en-US" sz="3200" dirty="0" smtClean="0"/>
              <a:t> </a:t>
            </a:r>
            <a:r>
              <a:rPr lang="en-US" sz="3200" dirty="0" err="1" smtClean="0"/>
              <a:t>Inteligent</a:t>
            </a:r>
            <a:r>
              <a:rPr lang="en-US" sz="3200" dirty="0" err="1" smtClean="0">
                <a:solidFill>
                  <a:srgbClr val="FF0000"/>
                </a:solidFill>
              </a:rPr>
              <a:t>e</a:t>
            </a:r>
            <a:endParaRPr lang="en-US" sz="3200" dirty="0" smtClean="0">
              <a:solidFill>
                <a:srgbClr val="FF0000"/>
              </a:solidFill>
            </a:endParaRPr>
          </a:p>
          <a:p>
            <a:pPr lvl="1"/>
            <a:r>
              <a:rPr lang="en-US" sz="3200" dirty="0" smtClean="0"/>
              <a:t>Grande</a:t>
            </a:r>
            <a:r>
              <a:rPr lang="en-US" sz="3200" dirty="0" smtClean="0">
                <a:sym typeface="Wingdings" pitchFamily="2" charset="2"/>
              </a:rPr>
              <a:t></a:t>
            </a:r>
            <a:r>
              <a:rPr lang="en-US" sz="3200" dirty="0" smtClean="0"/>
              <a:t> Grand</a:t>
            </a:r>
            <a:r>
              <a:rPr lang="en-US" sz="3200" dirty="0" smtClean="0">
                <a:solidFill>
                  <a:srgbClr val="FF0000"/>
                </a:solidFill>
              </a:rPr>
              <a:t>e</a:t>
            </a:r>
          </a:p>
          <a:p>
            <a:pPr lvl="1"/>
            <a:r>
              <a:rPr lang="en-US" sz="3200" dirty="0" smtClean="0"/>
              <a:t>Luz </a:t>
            </a:r>
            <a:r>
              <a:rPr lang="en-US" sz="3200" dirty="0" err="1" smtClean="0"/>
              <a:t>es</a:t>
            </a:r>
            <a:r>
              <a:rPr lang="en-US" sz="3200" dirty="0" smtClean="0"/>
              <a:t> </a:t>
            </a:r>
            <a:r>
              <a:rPr lang="en-US" sz="3200" dirty="0" err="1" smtClean="0"/>
              <a:t>inteligent</a:t>
            </a:r>
            <a:r>
              <a:rPr lang="en-US" sz="3200" dirty="0" err="1" smtClean="0">
                <a:solidFill>
                  <a:srgbClr val="FF0000"/>
                </a:solidFill>
              </a:rPr>
              <a:t>e</a:t>
            </a:r>
            <a:r>
              <a:rPr lang="en-US" sz="3200" dirty="0" smtClean="0"/>
              <a:t>.</a:t>
            </a:r>
          </a:p>
          <a:p>
            <a:pPr lvl="1"/>
            <a:r>
              <a:rPr lang="en-US" sz="3200" dirty="0" smtClean="0"/>
              <a:t>La </a:t>
            </a:r>
            <a:r>
              <a:rPr lang="en-US" sz="3200" dirty="0" err="1" smtClean="0"/>
              <a:t>escuela</a:t>
            </a:r>
            <a:r>
              <a:rPr lang="en-US" sz="3200" dirty="0" smtClean="0"/>
              <a:t> </a:t>
            </a:r>
            <a:r>
              <a:rPr lang="en-US" sz="3200" dirty="0" err="1" smtClean="0"/>
              <a:t>es</a:t>
            </a:r>
            <a:r>
              <a:rPr lang="en-US" sz="3200" dirty="0" smtClean="0"/>
              <a:t> </a:t>
            </a:r>
            <a:r>
              <a:rPr lang="en-US" sz="3200" dirty="0" err="1" smtClean="0"/>
              <a:t>grand</a:t>
            </a:r>
            <a:r>
              <a:rPr lang="en-US" sz="3200" dirty="0" err="1" smtClean="0">
                <a:solidFill>
                  <a:srgbClr val="FF0000"/>
                </a:solidFill>
              </a:rPr>
              <a:t>e</a:t>
            </a:r>
            <a:r>
              <a:rPr lang="en-US" sz="3200" dirty="0" smtClean="0"/>
              <a:t>.</a:t>
            </a:r>
          </a:p>
          <a:p>
            <a:endParaRPr lang="en-US" dirty="0"/>
          </a:p>
        </p:txBody>
      </p:sp>
      <p:pic>
        <p:nvPicPr>
          <p:cNvPr id="2050" name="Picture 2" descr="C:\Documents and Settings\User\Local Settings\Temporary Internet Files\Content.IE5\YIJR6EOV\MCj0441515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1524000"/>
            <a:ext cx="1911350" cy="1720850"/>
          </a:xfrm>
          <a:prstGeom prst="rect">
            <a:avLst/>
          </a:prstGeom>
          <a:noFill/>
        </p:spPr>
      </p:pic>
      <p:pic>
        <p:nvPicPr>
          <p:cNvPr id="2051" name="Picture 3" descr="C:\Documents and Settings\User\Local Settings\Temporary Internet Files\Content.IE5\RLCYQKS7\MCj0424168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4800600"/>
            <a:ext cx="1835150" cy="1631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7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770" decel="100000"/>
                                        <p:tgtEl>
                                          <p:spTgt spid="20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dirty="0" err="1" smtClean="0"/>
              <a:t>Adjetivos</a:t>
            </a:r>
            <a:r>
              <a:rPr lang="en-US" dirty="0" smtClean="0"/>
              <a:t> en –e: sing/plural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295400"/>
            <a:ext cx="8686800" cy="5257800"/>
          </a:xfrm>
        </p:spPr>
        <p:txBody>
          <a:bodyPr>
            <a:normAutofit lnSpcReduction="10000"/>
          </a:bodyPr>
          <a:lstStyle/>
          <a:p>
            <a:r>
              <a:rPr lang="es-DO" sz="4000" dirty="0" smtClean="0"/>
              <a:t>Adjetivos que terminan con “e”</a:t>
            </a:r>
          </a:p>
          <a:p>
            <a:pPr lvl="1"/>
            <a:r>
              <a:rPr lang="es-DO" sz="4000" dirty="0" smtClean="0">
                <a:solidFill>
                  <a:srgbClr val="00B0F0"/>
                </a:solidFill>
              </a:rPr>
              <a:t>Inteligente</a:t>
            </a:r>
            <a:r>
              <a:rPr lang="es-DO" sz="4000" dirty="0" smtClean="0"/>
              <a:t>/</a:t>
            </a:r>
            <a:r>
              <a:rPr lang="es-DO" sz="4000" dirty="0" smtClean="0">
                <a:solidFill>
                  <a:schemeClr val="accent6">
                    <a:lumMod val="75000"/>
                  </a:schemeClr>
                </a:solidFill>
              </a:rPr>
              <a:t>inteligente</a:t>
            </a:r>
          </a:p>
          <a:p>
            <a:pPr lvl="1"/>
            <a:r>
              <a:rPr lang="es-DO" sz="4000" dirty="0" smtClean="0">
                <a:solidFill>
                  <a:srgbClr val="00B0F0"/>
                </a:solidFill>
              </a:rPr>
              <a:t>Grande</a:t>
            </a:r>
            <a:r>
              <a:rPr lang="es-DO" sz="4000" dirty="0" smtClean="0"/>
              <a:t>/</a:t>
            </a:r>
            <a:r>
              <a:rPr lang="es-DO" sz="4000" dirty="0" smtClean="0">
                <a:solidFill>
                  <a:schemeClr val="accent6">
                    <a:lumMod val="75000"/>
                  </a:schemeClr>
                </a:solidFill>
              </a:rPr>
              <a:t>grande</a:t>
            </a:r>
          </a:p>
          <a:p>
            <a:pPr lvl="2"/>
            <a:r>
              <a:rPr lang="es-DO" sz="4000" dirty="0" smtClean="0"/>
              <a:t>Pedro es inteligente.  Linda es grande.</a:t>
            </a:r>
          </a:p>
          <a:p>
            <a:r>
              <a:rPr lang="es-DO" sz="4000" dirty="0" smtClean="0"/>
              <a:t>La forma plural es fácil.  Escribe una “s”</a:t>
            </a:r>
          </a:p>
          <a:p>
            <a:pPr lvl="1"/>
            <a:r>
              <a:rPr lang="es-DO" sz="4000" dirty="0" err="1" smtClean="0"/>
              <a:t>inteligente</a:t>
            </a:r>
            <a:r>
              <a:rPr lang="es-DO" sz="4000" dirty="0" err="1" smtClean="0">
                <a:sym typeface="Wingdings" pitchFamily="2" charset="2"/>
              </a:rPr>
              <a:t>inteligent</a:t>
            </a:r>
            <a:r>
              <a:rPr lang="es-DO" sz="4000" dirty="0" err="1" smtClean="0">
                <a:solidFill>
                  <a:srgbClr val="00B050"/>
                </a:solidFill>
                <a:sym typeface="Wingdings" pitchFamily="2" charset="2"/>
              </a:rPr>
              <a:t>es</a:t>
            </a:r>
            <a:endParaRPr lang="es-DO" sz="4000" dirty="0" smtClean="0">
              <a:solidFill>
                <a:srgbClr val="00B050"/>
              </a:solidFill>
              <a:sym typeface="Wingdings" pitchFamily="2" charset="2"/>
            </a:endParaRPr>
          </a:p>
          <a:p>
            <a:pPr lvl="1"/>
            <a:r>
              <a:rPr lang="es-DO" sz="4000" dirty="0" err="1" smtClean="0">
                <a:sym typeface="Wingdings" pitchFamily="2" charset="2"/>
              </a:rPr>
              <a:t>grandegrand</a:t>
            </a:r>
            <a:r>
              <a:rPr lang="es-DO" sz="4000" dirty="0" err="1" smtClean="0">
                <a:solidFill>
                  <a:srgbClr val="00B050"/>
                </a:solidFill>
                <a:sym typeface="Wingdings" pitchFamily="2" charset="2"/>
              </a:rPr>
              <a:t>es</a:t>
            </a:r>
            <a:endParaRPr lang="es-DO" sz="4000" dirty="0" smtClean="0">
              <a:solidFill>
                <a:srgbClr val="00B050"/>
              </a:solidFill>
              <a:sym typeface="Wingdings" pitchFamily="2" charset="2"/>
            </a:endParaRPr>
          </a:p>
          <a:p>
            <a:pPr lvl="1"/>
            <a:r>
              <a:rPr lang="es-DO" sz="4000" dirty="0" smtClean="0">
                <a:sym typeface="Wingdings" pitchFamily="2" charset="2"/>
              </a:rPr>
              <a:t>Ellos son inteligent</a:t>
            </a:r>
            <a:r>
              <a:rPr lang="es-DO" sz="4000" dirty="0" smtClean="0">
                <a:solidFill>
                  <a:srgbClr val="00B050"/>
                </a:solidFill>
                <a:sym typeface="Wingdings" pitchFamily="2" charset="2"/>
              </a:rPr>
              <a:t>es</a:t>
            </a:r>
            <a:r>
              <a:rPr lang="es-DO" sz="4000" dirty="0" smtClean="0">
                <a:sym typeface="Wingdings" pitchFamily="2" charset="2"/>
              </a:rPr>
              <a:t>.  Ellas son grand</a:t>
            </a:r>
            <a:r>
              <a:rPr lang="es-DO" sz="4000" dirty="0" smtClean="0">
                <a:solidFill>
                  <a:srgbClr val="00B050"/>
                </a:solidFill>
                <a:sym typeface="Wingdings" pitchFamily="2" charset="2"/>
              </a:rPr>
              <a:t>es</a:t>
            </a:r>
            <a:r>
              <a:rPr lang="es-DO" sz="4000" dirty="0" smtClean="0">
                <a:sym typeface="Wingdings" pitchFamily="2" charset="2"/>
              </a:rPr>
              <a:t>. </a:t>
            </a:r>
            <a:endParaRPr lang="es-DO" sz="40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DO" dirty="0" smtClean="0"/>
              <a:t>¿Hay irregulares?</a:t>
            </a:r>
            <a:endParaRPr lang="es-DO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8458200" cy="4953000"/>
          </a:xfrm>
        </p:spPr>
        <p:txBody>
          <a:bodyPr/>
          <a:lstStyle/>
          <a:p>
            <a:r>
              <a:rPr lang="es-DO" sz="4000" dirty="0" smtClean="0"/>
              <a:t>Artística</a:t>
            </a:r>
          </a:p>
          <a:p>
            <a:r>
              <a:rPr lang="es-DO" sz="4000" dirty="0" smtClean="0"/>
              <a:t>Deportista</a:t>
            </a:r>
          </a:p>
          <a:p>
            <a:endParaRPr lang="es-DO" sz="4000" dirty="0" smtClean="0"/>
          </a:p>
          <a:p>
            <a:r>
              <a:rPr lang="es-DO" sz="4000" dirty="0" smtClean="0"/>
              <a:t>Marisol es artístic</a:t>
            </a:r>
            <a:r>
              <a:rPr lang="es-DO" sz="4000" dirty="0" smtClean="0">
                <a:solidFill>
                  <a:srgbClr val="FF0000"/>
                </a:solidFill>
              </a:rPr>
              <a:t>a</a:t>
            </a:r>
            <a:r>
              <a:rPr lang="es-DO" sz="4000" dirty="0" smtClean="0"/>
              <a:t>.  Juan es artístic</a:t>
            </a:r>
            <a:r>
              <a:rPr lang="es-DO" sz="4000" dirty="0" smtClean="0">
                <a:solidFill>
                  <a:srgbClr val="0070C0"/>
                </a:solidFill>
              </a:rPr>
              <a:t>a</a:t>
            </a:r>
            <a:r>
              <a:rPr lang="es-DO" sz="4000" dirty="0" smtClean="0"/>
              <a:t>.</a:t>
            </a:r>
          </a:p>
          <a:p>
            <a:r>
              <a:rPr lang="es-DO" sz="4000" dirty="0" smtClean="0"/>
              <a:t>Diego es deportist</a:t>
            </a:r>
            <a:r>
              <a:rPr lang="es-DO" sz="4000" dirty="0" smtClean="0">
                <a:solidFill>
                  <a:srgbClr val="0070C0"/>
                </a:solidFill>
              </a:rPr>
              <a:t>a</a:t>
            </a:r>
            <a:r>
              <a:rPr lang="es-DO" sz="4000" dirty="0" smtClean="0"/>
              <a:t>.  Julieta es deportist</a:t>
            </a:r>
            <a:r>
              <a:rPr lang="es-DO" sz="4000" dirty="0" smtClean="0">
                <a:solidFill>
                  <a:srgbClr val="FF0000"/>
                </a:solidFill>
              </a:rPr>
              <a:t>a</a:t>
            </a:r>
            <a:r>
              <a:rPr lang="es-DO" sz="4000" dirty="0" smtClean="0"/>
              <a:t>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3074" name="Picture 2" descr="C:\Documents and Settings\User\Local Settings\Temporary Internet Files\Content.IE5\12YHSFCM\MCj0441754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457200"/>
            <a:ext cx="2743200" cy="2743200"/>
          </a:xfrm>
          <a:prstGeom prst="rect">
            <a:avLst/>
          </a:prstGeom>
          <a:noFill/>
        </p:spPr>
      </p:pic>
      <p:pic>
        <p:nvPicPr>
          <p:cNvPr id="3075" name="Picture 3" descr="C:\Documents and Settings\User\Local Settings\Temporary Internet Files\Content.IE5\YIJR6EOV\MCj0441815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00" y="4724400"/>
            <a:ext cx="2133600" cy="2133600"/>
          </a:xfrm>
          <a:prstGeom prst="rect">
            <a:avLst/>
          </a:prstGeom>
          <a:noFill/>
        </p:spPr>
      </p:pic>
      <p:pic>
        <p:nvPicPr>
          <p:cNvPr id="3076" name="Picture 4" descr="C:\Documents and Settings\User\Local Settings\Temporary Internet Files\Content.IE5\7MRLH7F8\MCj0425750000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52600" y="1447800"/>
            <a:ext cx="5638800" cy="4894593"/>
          </a:xfrm>
          <a:prstGeom prst="rect">
            <a:avLst/>
          </a:prstGeom>
          <a:noFill/>
        </p:spPr>
      </p:pic>
      <p:pic>
        <p:nvPicPr>
          <p:cNvPr id="8" name="MSj03885110000[1].wav">
            <a:hlinkClick r:id="" action="ppaction://media"/>
          </p:cNvPr>
          <p:cNvPicPr>
            <a:picLocks noRot="1" noChangeAspect="1"/>
          </p:cNvPicPr>
          <p:nvPr>
            <a:wavAudioFile r:embed="rId1" name="MSj03885110000[1].wav"/>
          </p:nvPr>
        </p:nvPicPr>
        <p:blipFill>
          <a:blip r:embed="rId6" cstate="print"/>
          <a:stretch>
            <a:fillRect/>
          </a:stretch>
        </p:blipFill>
        <p:spPr>
          <a:xfrm>
            <a:off x="304800" y="5562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98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770" decel="100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770" decel="100000"/>
                                        <p:tgtEl>
                                          <p:spTgt spid="307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0" dur="77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2" dur="77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¿</a:t>
            </a:r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el hombre?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Es alt</a:t>
            </a:r>
            <a:r>
              <a:rPr lang="en-US" b="1" dirty="0" smtClean="0"/>
              <a:t>o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Es </a:t>
            </a:r>
            <a:r>
              <a:rPr lang="en-US" dirty="0" err="1" smtClean="0"/>
              <a:t>delgad</a:t>
            </a:r>
            <a:r>
              <a:rPr lang="en-US" b="1" dirty="0" err="1" smtClean="0"/>
              <a:t>o</a:t>
            </a:r>
            <a:r>
              <a:rPr lang="en-US" dirty="0" smtClean="0"/>
              <a:t>.</a:t>
            </a:r>
          </a:p>
        </p:txBody>
      </p:sp>
      <p:pic>
        <p:nvPicPr>
          <p:cNvPr id="1026" name="Picture 2" descr="http://image.shutterstock.com/display_pic_with_logo/269281/269281,1229179119,1/stock-photo-illustration-of-funny-thin-guy-219937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1524000"/>
            <a:ext cx="2743200" cy="43053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¿</a:t>
            </a:r>
            <a:r>
              <a:rPr lang="en-US" dirty="0" err="1" smtClean="0"/>
              <a:t>Cómo</a:t>
            </a:r>
            <a:r>
              <a:rPr lang="en-US" dirty="0" smtClean="0"/>
              <a:t> son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mujeres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Ellas</a:t>
            </a:r>
            <a:r>
              <a:rPr lang="en-US" dirty="0" smtClean="0"/>
              <a:t> son </a:t>
            </a:r>
            <a:r>
              <a:rPr lang="en-US" dirty="0" err="1" smtClean="0"/>
              <a:t>alt</a:t>
            </a:r>
            <a:r>
              <a:rPr lang="en-US" b="1" dirty="0" err="1" smtClean="0"/>
              <a:t>as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Ellas</a:t>
            </a:r>
            <a:r>
              <a:rPr lang="en-US" dirty="0" smtClean="0"/>
              <a:t> son </a:t>
            </a:r>
            <a:r>
              <a:rPr lang="en-US" dirty="0" err="1" smtClean="0"/>
              <a:t>deportist</a:t>
            </a:r>
            <a:r>
              <a:rPr lang="en-US" b="1" dirty="0" err="1" smtClean="0"/>
              <a:t>as</a:t>
            </a:r>
            <a:r>
              <a:rPr lang="en-US" dirty="0" smtClean="0"/>
              <a:t>. </a:t>
            </a:r>
            <a:endParaRPr lang="en-US" dirty="0"/>
          </a:p>
        </p:txBody>
      </p:sp>
      <p:pic>
        <p:nvPicPr>
          <p:cNvPr id="21506" name="Picture 2" descr="http://cache1.asset-cache.net/xc/76675567.jpg?v=1&amp;c=IWSAsset&amp;k=2&amp;d=77BFBA49EF87892140FEB0FF7845C57D00DA32978C57E650139AD4F2F7F77292749D8359B7B207E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3086099"/>
            <a:ext cx="5657850" cy="37719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¿</a:t>
            </a:r>
            <a:r>
              <a:rPr lang="en-US" dirty="0" err="1" smtClean="0"/>
              <a:t>Cómo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ella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Ella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rubi</a:t>
            </a:r>
            <a:r>
              <a:rPr lang="en-US" b="1" dirty="0" err="1" smtClean="0"/>
              <a:t>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Ella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tont</a:t>
            </a:r>
            <a:r>
              <a:rPr lang="en-US" b="1" dirty="0" err="1" smtClean="0"/>
              <a:t>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Ella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bonit</a:t>
            </a:r>
            <a:r>
              <a:rPr lang="en-US" b="1" dirty="0" err="1" smtClean="0"/>
              <a:t>a</a:t>
            </a:r>
            <a:r>
              <a:rPr lang="en-US" dirty="0" smtClean="0"/>
              <a:t> /</a:t>
            </a:r>
            <a:r>
              <a:rPr lang="en-US" dirty="0" err="1" smtClean="0"/>
              <a:t>fe</a:t>
            </a:r>
            <a:r>
              <a:rPr lang="en-US" b="1" dirty="0" err="1" smtClean="0"/>
              <a:t>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Ella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perezos</a:t>
            </a:r>
            <a:r>
              <a:rPr lang="en-US" b="1" dirty="0" err="1" smtClean="0"/>
              <a:t>a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23554" name="Picture 2" descr="http://www.fullissue.com/wp-content/uploads/paris-hilt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2057400"/>
            <a:ext cx="3200400" cy="43053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197</TotalTime>
  <Words>299</Words>
  <Application>Microsoft Office PowerPoint</Application>
  <PresentationFormat>On-screen Show (4:3)</PresentationFormat>
  <Paragraphs>78</Paragraphs>
  <Slides>11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Equity</vt:lpstr>
      <vt:lpstr>Adjetivos—masculino/femenino/singular/plural</vt:lpstr>
      <vt:lpstr>Adjetivos en –o: mas/fem</vt:lpstr>
      <vt:lpstr>Adjetivos en –o: sing/plural</vt:lpstr>
      <vt:lpstr>Adjetivos en –e: mas/fem</vt:lpstr>
      <vt:lpstr>Adjetivos en –e: sing/plural</vt:lpstr>
      <vt:lpstr>¿Hay irregulares?</vt:lpstr>
      <vt:lpstr>¿Cómo es el hombre?</vt:lpstr>
      <vt:lpstr>¿Cómo son las mujeres?</vt:lpstr>
      <vt:lpstr>¿Cómo es ella?</vt:lpstr>
      <vt:lpstr>¿Cómo son los niños?</vt:lpstr>
      <vt:lpstr>Practicamos…</vt:lpstr>
    </vt:vector>
  </TitlesOfParts>
  <Company>Scarsdale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Adjetivos—masculino/feminino/singular/plural</dc:title>
  <dc:creator>Lauren Mooney</dc:creator>
  <cp:lastModifiedBy>Scarsdale High School</cp:lastModifiedBy>
  <cp:revision>17</cp:revision>
  <dcterms:created xsi:type="dcterms:W3CDTF">2010-03-18T14:43:30Z</dcterms:created>
  <dcterms:modified xsi:type="dcterms:W3CDTF">2011-10-27T12:26:58Z</dcterms:modified>
</cp:coreProperties>
</file>